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"/>
  </p:notesMasterIdLst>
  <p:sldIdLst>
    <p:sldId id="265" r:id="rId2"/>
    <p:sldId id="266" r:id="rId3"/>
    <p:sldId id="267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535A8-42A1-41C3-97AF-0E0658ABCB75}" type="datetimeFigureOut">
              <a:rPr lang="zh-TW" altLang="en-US" smtClean="0"/>
              <a:t>2013/11/8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38EB8-6913-4C34-AD3F-BD9227E0D11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1B4A3-C09A-443C-86B2-1BDAB24A0D8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C24C12-D319-4381-815A-D4DC80893F3A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52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傳統型組織 </a:t>
            </a:r>
            <a:r>
              <a:rPr lang="en-US" altLang="zh-TW" smtClean="0"/>
              <a:t>vs. </a:t>
            </a:r>
            <a:br>
              <a:rPr lang="en-US" altLang="zh-TW" smtClean="0"/>
            </a:br>
            <a:r>
              <a:rPr lang="zh-TW" altLang="en-US" smtClean="0"/>
              <a:t>知識型組織的七個</a:t>
            </a:r>
            <a:r>
              <a:rPr lang="zh-TW" altLang="en-US" smtClean="0">
                <a:latin typeface="標楷體"/>
              </a:rPr>
              <a:t>“</a:t>
            </a:r>
            <a:r>
              <a:rPr lang="en-US" altLang="zh-TW" smtClean="0"/>
              <a:t>S</a:t>
            </a:r>
            <a:r>
              <a:rPr lang="en-US" altLang="zh-TW" smtClean="0">
                <a:latin typeface="標楷體"/>
              </a:rPr>
              <a:t>”</a:t>
            </a:r>
            <a:r>
              <a:rPr lang="en-US" altLang="zh-TW" smtClean="0"/>
              <a:t>  </a:t>
            </a:r>
          </a:p>
        </p:txBody>
      </p:sp>
      <p:graphicFrame>
        <p:nvGraphicFramePr>
          <p:cNvPr id="1520693" name="Group 53"/>
          <p:cNvGraphicFramePr>
            <a:graphicFrameLocks noGrp="1"/>
          </p:cNvGraphicFramePr>
          <p:nvPr/>
        </p:nvGraphicFramePr>
        <p:xfrm>
          <a:off x="611188" y="1358900"/>
          <a:ext cx="7847012" cy="4391664"/>
        </p:xfrm>
        <a:graphic>
          <a:graphicData uri="http://schemas.openxmlformats.org/drawingml/2006/table">
            <a:tbl>
              <a:tblPr/>
              <a:tblGrid>
                <a:gridCol w="2039937"/>
                <a:gridCol w="3060700"/>
                <a:gridCol w="2746375"/>
              </a:tblGrid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      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組織型態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組織特性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傳統型組織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知識型組織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策略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(Strategy)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策略規劃中沒有將知識列入考慮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知識優勢為策略規劃中的思考重點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結構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(Structure)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中央集權、垂直功能分工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網路型組織、自主團隊、鼓勵團體協調合作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作業風格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(Style)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命令式、指揮式、注重控制、消極反應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協調式、互動式、開明、積極主動、互相信任、充分授權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86779" name="Text Box 28"/>
          <p:cNvSpPr txBox="1">
            <a:spLocks noChangeArrowheads="1"/>
          </p:cNvSpPr>
          <p:nvPr/>
        </p:nvSpPr>
        <p:spPr bwMode="auto">
          <a:xfrm>
            <a:off x="3143250" y="6084888"/>
            <a:ext cx="2763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Merali, 2001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35FF27-5416-4D58-82F9-D5D32FCC25F9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51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3600" smtClean="0"/>
              <a:t>傳統型組織 </a:t>
            </a:r>
            <a:r>
              <a:rPr lang="en-US" altLang="zh-TW" sz="3600" smtClean="0"/>
              <a:t>vs. </a:t>
            </a:r>
            <a:br>
              <a:rPr lang="en-US" altLang="zh-TW" sz="3600" smtClean="0"/>
            </a:br>
            <a:r>
              <a:rPr lang="zh-TW" altLang="en-US" sz="3600" smtClean="0"/>
              <a:t>知識型組織的七個</a:t>
            </a:r>
            <a:r>
              <a:rPr lang="zh-TW" altLang="en-US" sz="3600" smtClean="0">
                <a:latin typeface="標楷體"/>
              </a:rPr>
              <a:t>“</a:t>
            </a:r>
            <a:r>
              <a:rPr lang="en-US" altLang="zh-TW" sz="3600" smtClean="0"/>
              <a:t>S</a:t>
            </a:r>
            <a:r>
              <a:rPr lang="en-US" altLang="zh-TW" sz="3600" smtClean="0">
                <a:latin typeface="標楷體"/>
              </a:rPr>
              <a:t>”</a:t>
            </a:r>
            <a:r>
              <a:rPr lang="en-US" altLang="zh-TW" sz="3600" smtClean="0"/>
              <a:t> </a:t>
            </a:r>
            <a:r>
              <a:rPr lang="zh-TW" altLang="en-US" sz="3600" smtClean="0"/>
              <a:t>（續）</a:t>
            </a:r>
          </a:p>
        </p:txBody>
      </p:sp>
      <p:graphicFrame>
        <p:nvGraphicFramePr>
          <p:cNvPr id="1518633" name="Group 41"/>
          <p:cNvGraphicFramePr>
            <a:graphicFrameLocks noGrp="1"/>
          </p:cNvGraphicFramePr>
          <p:nvPr/>
        </p:nvGraphicFramePr>
        <p:xfrm>
          <a:off x="522288" y="1493838"/>
          <a:ext cx="7829550" cy="3933828"/>
        </p:xfrm>
        <a:graphic>
          <a:graphicData uri="http://schemas.openxmlformats.org/drawingml/2006/table">
            <a:tbl>
              <a:tblPr/>
              <a:tblGrid>
                <a:gridCol w="2035175"/>
                <a:gridCol w="3054350"/>
                <a:gridCol w="2740025"/>
              </a:tblGrid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      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組織型態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組織特性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傳統型組織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知識型組織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資訊系統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(System)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功能式、孤島式、本位主義，主要用來控制、監督績效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整合式、充分利用內外部資訊，流通順暢的正式與非正式網路系統以支援員工互動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幕僚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(Staff)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專注個別獨立的領域知識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專業且有彈性、充分授權、開明互動的團隊精神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587799" name="Text Box 22"/>
          <p:cNvSpPr txBox="1">
            <a:spLocks noChangeArrowheads="1"/>
          </p:cNvSpPr>
          <p:nvPr/>
        </p:nvSpPr>
        <p:spPr bwMode="auto">
          <a:xfrm>
            <a:off x="3143250" y="6084888"/>
            <a:ext cx="2763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Merali, 2001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017C3A-BA65-448A-8D74-933AA13220A3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51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3600" dirty="0" smtClean="0"/>
              <a:t>傳統型組織 </a:t>
            </a:r>
            <a:r>
              <a:rPr lang="en-US" altLang="zh-TW" sz="3600" dirty="0" smtClean="0"/>
              <a:t>vs. </a:t>
            </a:r>
            <a:br>
              <a:rPr lang="en-US" altLang="zh-TW" sz="3600" dirty="0" smtClean="0"/>
            </a:br>
            <a:r>
              <a:rPr lang="zh-TW" altLang="en-US" sz="3600" dirty="0" smtClean="0"/>
              <a:t>知識型組織的七個</a:t>
            </a:r>
            <a:r>
              <a:rPr lang="zh-TW" altLang="en-US" sz="3600" dirty="0" smtClean="0">
                <a:latin typeface="標楷體"/>
              </a:rPr>
              <a:t>“</a:t>
            </a:r>
            <a:r>
              <a:rPr lang="en-US" altLang="zh-TW" sz="3600" dirty="0" smtClean="0"/>
              <a:t>S</a:t>
            </a:r>
            <a:r>
              <a:rPr lang="en-US" altLang="zh-TW" sz="3600" dirty="0" smtClean="0">
                <a:latin typeface="標楷體"/>
              </a:rPr>
              <a:t>”</a:t>
            </a:r>
            <a:r>
              <a:rPr lang="en-US" altLang="zh-TW" sz="3600" dirty="0" smtClean="0"/>
              <a:t> </a:t>
            </a:r>
            <a:r>
              <a:rPr lang="zh-TW" altLang="en-US" sz="3600" dirty="0" smtClean="0"/>
              <a:t>（續）</a:t>
            </a:r>
          </a:p>
        </p:txBody>
      </p:sp>
      <p:graphicFrame>
        <p:nvGraphicFramePr>
          <p:cNvPr id="1519658" name="Group 42"/>
          <p:cNvGraphicFramePr>
            <a:graphicFrameLocks noGrp="1"/>
          </p:cNvGraphicFramePr>
          <p:nvPr/>
        </p:nvGraphicFramePr>
        <p:xfrm>
          <a:off x="836613" y="1584325"/>
          <a:ext cx="7620000" cy="3641220"/>
        </p:xfrm>
        <a:graphic>
          <a:graphicData uri="http://schemas.openxmlformats.org/drawingml/2006/table">
            <a:tbl>
              <a:tblPr/>
              <a:tblGrid>
                <a:gridCol w="1981200"/>
                <a:gridCol w="2546350"/>
                <a:gridCol w="3092450"/>
              </a:tblGrid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     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組織型態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組織特性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傳統型組織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知識型組織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技能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(Skill)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專注某一技術、產品、任務的專業技能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富彈性、專業技能、重視創意及創新組合各種產品，產品大幅度的槓桿作用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分享價值觀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(Shared Value)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個人英雄主義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分享、合作、互信、團隊精神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88823" name="Text Box 22"/>
          <p:cNvSpPr txBox="1">
            <a:spLocks noChangeArrowheads="1"/>
          </p:cNvSpPr>
          <p:nvPr/>
        </p:nvSpPr>
        <p:spPr bwMode="auto">
          <a:xfrm>
            <a:off x="3143250" y="6084888"/>
            <a:ext cx="2763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Merali, 2001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15</TotalTime>
  <Words>251</Words>
  <Application>Microsoft Office PowerPoint</Application>
  <PresentationFormat>如螢幕大小 (4:3)</PresentationFormat>
  <Paragraphs>43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教學目標</vt:lpstr>
      <vt:lpstr>傳統型組織 vs.  知識型組織的七個“S”  </vt:lpstr>
      <vt:lpstr>傳統型組織 vs.  知識型組織的七個“S” （續）</vt:lpstr>
      <vt:lpstr>傳統型組織 vs.  知識型組織的七個“S” （續）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九、結論</dc:title>
  <dc:creator>Your User Name</dc:creator>
  <cp:lastModifiedBy>AACSB</cp:lastModifiedBy>
  <cp:revision>5</cp:revision>
  <dcterms:created xsi:type="dcterms:W3CDTF">2010-07-14T13:21:41Z</dcterms:created>
  <dcterms:modified xsi:type="dcterms:W3CDTF">2013-11-08T06:39:48Z</dcterms:modified>
</cp:coreProperties>
</file>